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</p:sldMasterIdLst>
  <p:notesMasterIdLst>
    <p:notesMasterId r:id="rId4"/>
  </p:notesMasterIdLst>
  <p:handoutMasterIdLst>
    <p:handoutMasterId r:id="rId5"/>
  </p:handoutMasterIdLst>
  <p:sldIdLst>
    <p:sldId id="257" r:id="rId2"/>
    <p:sldId id="32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3810" autoAdjust="0"/>
  </p:normalViewPr>
  <p:slideViewPr>
    <p:cSldViewPr snapToGrid="0" showGuides="1">
      <p:cViewPr varScale="1">
        <p:scale>
          <a:sx n="120" d="100"/>
          <a:sy n="120" d="100"/>
        </p:scale>
        <p:origin x="108" y="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D794A-17F4-48F7-A14F-39DCAE091952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DFAA7-D3C3-4D01-9299-453E25D16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C6A87-CC60-415C-BFEE-13D1CAD6861A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51814-3B91-4036-94D2-3977634EE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9268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92603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97585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19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10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44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36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10507" y="5130801"/>
            <a:ext cx="9242424" cy="533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7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71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603500"/>
            <a:ext cx="5495926" cy="357346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0533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0"/>
            <a:ext cx="3997325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844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anchor="ctr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250"/>
            <a:ext cx="5795963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9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0" y="1783832"/>
            <a:ext cx="4402592" cy="3290338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20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47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2233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3340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1357414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48474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18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3808206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08236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86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8960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2424864"/>
            <a:ext cx="4132800" cy="2833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2424864"/>
            <a:ext cx="4131850" cy="28321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58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105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0730AA-5F65-46EE-9452-BF783D4EB2D1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9E8C40-DECF-468F-BFAB-E0D6903D8B07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6984B2-AD6B-4ABA-ACBC-4C9455BF4425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1A840E-6733-4875-A789-557EE7BAF842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9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09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73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9956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88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0620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0620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51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8" y="2910543"/>
            <a:ext cx="5058000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8" y="3523420"/>
            <a:ext cx="5058000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42" y="2910543"/>
            <a:ext cx="5058397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2" y="3523420"/>
            <a:ext cx="5058397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19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169" y="3956706"/>
            <a:ext cx="5109021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169" y="4569583"/>
            <a:ext cx="5109021" cy="14121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36" y="1462743"/>
            <a:ext cx="5108400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36" y="2075621"/>
            <a:ext cx="5108400" cy="13914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903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786417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933882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0373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38829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3710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3588" y="561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1034" y="2847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3588" y="5133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142591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711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8135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955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508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721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7571" y="1437538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7571" y="27156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27571" y="4043892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27571" y="53682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92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473" y="1713955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1" name="Picture Placeholder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5473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15151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151" y="1713954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322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5653828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115204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29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7450621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1233488"/>
            <a:ext cx="39512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93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1415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9473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0622" y="1362696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0682" y="3781218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08643" y="1367561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98703" y="3786083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10534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53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5215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582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67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21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A25BF9-067C-4B03-A99A-18A4869551B8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0E348C-C2D5-4AA9-9617-79C3D1CCC6C8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1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649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9" r:id="rId21"/>
    <p:sldLayoutId id="2147483670" r:id="rId22"/>
    <p:sldLayoutId id="2147483671" r:id="rId23"/>
    <p:sldLayoutId id="2147483672" r:id="rId24"/>
    <p:sldLayoutId id="2147483674" r:id="rId25"/>
    <p:sldLayoutId id="2147483675" r:id="rId26"/>
    <p:sldLayoutId id="2147483676" r:id="rId27"/>
    <p:sldLayoutId id="2147483677" r:id="rId28"/>
    <p:sldLayoutId id="2147483655" r:id="rId29"/>
    <p:sldLayoutId id="2147483678" r:id="rId30"/>
    <p:sldLayoutId id="2147483679" r:id="rId31"/>
    <p:sldLayoutId id="2147483680" r:id="rId32"/>
    <p:sldLayoutId id="2147483653" r:id="rId33"/>
    <p:sldLayoutId id="2147483682" r:id="rId34"/>
    <p:sldLayoutId id="2147483683" r:id="rId35"/>
    <p:sldLayoutId id="2147483685" r:id="rId36"/>
    <p:sldLayoutId id="2147483654" r:id="rId37"/>
    <p:sldLayoutId id="2147483687" r:id="rId38"/>
    <p:sldLayoutId id="2147483689" r:id="rId39"/>
    <p:sldLayoutId id="2147483688" r:id="rId40"/>
    <p:sldLayoutId id="2147483691" r:id="rId41"/>
    <p:sldLayoutId id="2147483692" r:id="rId42"/>
    <p:sldLayoutId id="2147483693" r:id="rId43"/>
    <p:sldLayoutId id="2147483694" r:id="rId44"/>
    <p:sldLayoutId id="2147483696" r:id="rId45"/>
    <p:sldLayoutId id="2147483698" r:id="rId46"/>
    <p:sldLayoutId id="2147483699" r:id="rId47"/>
    <p:sldLayoutId id="2147483700" r:id="rId48"/>
    <p:sldLayoutId id="2147483701" r:id="rId49"/>
    <p:sldLayoutId id="2147483702" r:id="rId50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71C9CD-CAE8-4AC8-936D-333769D47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4205568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1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Common Assessment Tool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6D24F99-E026-485A-96CD-AEC981372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4141559" cy="16459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>
                <a:latin typeface="+mj-lt"/>
              </a:rPr>
              <a:t>Better Value Rail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A118C4-32A6-466D-8453-BA738103A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377834-79F8-41EA-B0AE-C9D9DBFECD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11216" r="1" b="9655"/>
          <a:stretch/>
        </p:blipFill>
        <p:spPr>
          <a:xfrm>
            <a:off x="6096000" y="629265"/>
            <a:ext cx="5452536" cy="558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9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3EFC75-D61F-4CEA-9817-11CC86030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02F3DD-3E32-4AF8-BFA1-D131A6B4B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317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C8331A-E352-4BEC-A6F0-EE31E2607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926" y="6412447"/>
            <a:ext cx="2926080" cy="370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3DC2DEF-D2FE-4B45-ABA4-9F153FD1C98A}" type="slidenum">
              <a:rPr lang="en-US" sz="2000">
                <a:solidFill>
                  <a:srgbClr val="FFFFFF">
                    <a:alpha val="80000"/>
                  </a:srgb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2000">
              <a:solidFill>
                <a:srgbClr val="FFFFFF">
                  <a:alpha val="80000"/>
                </a:srgb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BE0779-C393-4B84-A56B-C55776C0D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137382"/>
              </p:ext>
            </p:extLst>
          </p:nvPr>
        </p:nvGraphicFramePr>
        <p:xfrm>
          <a:off x="1397873" y="796978"/>
          <a:ext cx="9396255" cy="5482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219">
                  <a:extLst>
                    <a:ext uri="{9D8B030D-6E8A-4147-A177-3AD203B41FA5}">
                      <a16:colId xmlns:a16="http://schemas.microsoft.com/office/drawing/2014/main" val="1216832115"/>
                    </a:ext>
                  </a:extLst>
                </a:gridCol>
                <a:gridCol w="6659036">
                  <a:extLst>
                    <a:ext uri="{9D8B030D-6E8A-4147-A177-3AD203B41FA5}">
                      <a16:colId xmlns:a16="http://schemas.microsoft.com/office/drawing/2014/main" val="2429763518"/>
                    </a:ext>
                  </a:extLst>
                </a:gridCol>
              </a:tblGrid>
              <a:tr h="171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Theme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01" marR="23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Questions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01" marR="23001" marT="0" marB="0"/>
                </a:tc>
                <a:extLst>
                  <a:ext uri="{0D108BD9-81ED-4DB2-BD59-A6C34878D82A}">
                    <a16:rowId xmlns:a16="http://schemas.microsoft.com/office/drawing/2014/main" val="96055468"/>
                  </a:ext>
                </a:extLst>
              </a:tr>
              <a:tr h="485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Strategic Objectives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01" marR="2300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900">
                          <a:effectLst/>
                        </a:rPr>
                        <a:t>What is the strategic objective? </a:t>
                      </a:r>
                      <a:endParaRPr lang="en-CA" sz="7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900">
                          <a:effectLst/>
                        </a:rPr>
                        <a:t>How does the transport need fit into to the wider strategy? 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01" marR="23001" marT="0" marB="0"/>
                </a:tc>
                <a:extLst>
                  <a:ext uri="{0D108BD9-81ED-4DB2-BD59-A6C34878D82A}">
                    <a16:rowId xmlns:a16="http://schemas.microsoft.com/office/drawing/2014/main" val="980018216"/>
                  </a:ext>
                </a:extLst>
              </a:tr>
              <a:tr h="485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Transport Problem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01" marR="2300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900">
                          <a:effectLst/>
                        </a:rPr>
                        <a:t>What transport problem do you want this project to solve? </a:t>
                      </a:r>
                      <a:endParaRPr lang="en-CA" sz="7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900">
                          <a:effectLst/>
                        </a:rPr>
                        <a:t>Why is rail being considered as the solution, what alternatives have been considered?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01" marR="23001" marT="0" marB="0"/>
                </a:tc>
                <a:extLst>
                  <a:ext uri="{0D108BD9-81ED-4DB2-BD59-A6C34878D82A}">
                    <a16:rowId xmlns:a16="http://schemas.microsoft.com/office/drawing/2014/main" val="373653060"/>
                  </a:ext>
                </a:extLst>
              </a:tr>
              <a:tr h="485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Benefit Definition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01" marR="2300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900">
                          <a:effectLst/>
                        </a:rPr>
                        <a:t>What are the benefits you want to claim as a result of this project? </a:t>
                      </a:r>
                      <a:endParaRPr lang="en-CA" sz="7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900">
                          <a:effectLst/>
                        </a:rPr>
                        <a:t>Consider both transport and wider benefits; to what extent is the operator engaged in defining benefits?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01" marR="23001" marT="0" marB="0"/>
                </a:tc>
                <a:extLst>
                  <a:ext uri="{0D108BD9-81ED-4DB2-BD59-A6C34878D82A}">
                    <a16:rowId xmlns:a16="http://schemas.microsoft.com/office/drawing/2014/main" val="2260424928"/>
                  </a:ext>
                </a:extLst>
              </a:tr>
              <a:tr h="799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Assumptions and Interdependencies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01" marR="2300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900">
                          <a:effectLst/>
                        </a:rPr>
                        <a:t>What is the significance of assumptions and impact of interdependencies that you have identified thus far?  </a:t>
                      </a:r>
                      <a:endParaRPr lang="en-CA" sz="7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900">
                          <a:effectLst/>
                        </a:rPr>
                        <a:t>How have you been testing these as you work through the project? When are you planning to revisit your assumptions?</a:t>
                      </a:r>
                      <a:endParaRPr lang="en-CA" sz="7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CA" sz="900">
                          <a:effectLst/>
                        </a:rPr>
                        <a:t>In particular, how are you developing your cost assumptions and what is your approach to contingency?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01" marR="23001" marT="0" marB="0"/>
                </a:tc>
                <a:extLst>
                  <a:ext uri="{0D108BD9-81ED-4DB2-BD59-A6C34878D82A}">
                    <a16:rowId xmlns:a16="http://schemas.microsoft.com/office/drawing/2014/main" val="965927389"/>
                  </a:ext>
                </a:extLst>
              </a:tr>
              <a:tr h="485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Innovation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01" marR="2300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900">
                          <a:effectLst/>
                        </a:rPr>
                        <a:t>In the early stages, to what extent have you considered whether you are building the rail we have or the railway of the future? </a:t>
                      </a:r>
                      <a:endParaRPr lang="en-CA" sz="7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900">
                          <a:effectLst/>
                        </a:rPr>
                        <a:t>Are there examples of process innovation that you have developed or would have benefited from in the early stages?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01" marR="23001" marT="0" marB="0"/>
                </a:tc>
                <a:extLst>
                  <a:ext uri="{0D108BD9-81ED-4DB2-BD59-A6C34878D82A}">
                    <a16:rowId xmlns:a16="http://schemas.microsoft.com/office/drawing/2014/main" val="270964299"/>
                  </a:ext>
                </a:extLst>
              </a:tr>
              <a:tr h="1099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Collaboration and Culture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01" marR="2300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900">
                          <a:effectLst/>
                        </a:rPr>
                        <a:t>Collaboration across rail industry partners is crucial to success. How are you set up to perform in those relationships and get from them what you need?  </a:t>
                      </a:r>
                      <a:endParaRPr lang="en-CA" sz="7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900">
                          <a:effectLst/>
                        </a:rPr>
                        <a:t>What would you do differently at the start to get the best out of each organisation based on where your project is now? (NR/ORR/DfT and TOCs)   </a:t>
                      </a:r>
                      <a:endParaRPr lang="en-CA" sz="7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900">
                          <a:effectLst/>
                        </a:rPr>
                        <a:t>Is there any best practice you have encountered?  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01" marR="23001" marT="0" marB="0"/>
                </a:tc>
                <a:extLst>
                  <a:ext uri="{0D108BD9-81ED-4DB2-BD59-A6C34878D82A}">
                    <a16:rowId xmlns:a16="http://schemas.microsoft.com/office/drawing/2014/main" val="1073857452"/>
                  </a:ext>
                </a:extLst>
              </a:tr>
              <a:tr h="1250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Governance Arrangements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01" marR="2300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900" dirty="0">
                          <a:effectLst/>
                        </a:rPr>
                        <a:t>Have you considered your governance arrangements, set up and structure for early stages and how this might drive collaborative behaviour and accountability for risks? </a:t>
                      </a:r>
                      <a:endParaRPr lang="en-CA" sz="7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900" dirty="0">
                          <a:effectLst/>
                        </a:rPr>
                        <a:t>Do you know when you might reconsider governance arrangements as you move forward to future stages? (For example if you are considering light rail; if you are considering a non-traditional approach to delivery such as a joint venture)</a:t>
                      </a:r>
                      <a:endParaRPr lang="en-CA" sz="7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900" dirty="0">
                          <a:effectLst/>
                        </a:rPr>
                        <a:t>How far have you thought about who will operate the proposed service, what is the governance on this during construction, into operation and during operations?</a:t>
                      </a:r>
                      <a:endParaRPr lang="en-CA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01" marR="23001" marT="0" marB="0"/>
                </a:tc>
                <a:extLst>
                  <a:ext uri="{0D108BD9-81ED-4DB2-BD59-A6C34878D82A}">
                    <a16:rowId xmlns:a16="http://schemas.microsoft.com/office/drawing/2014/main" val="1795145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895902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Widescreen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Metropolitan</vt:lpstr>
      <vt:lpstr>Common Assessment Tool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Assessment Tool</dc:title>
  <dc:creator>Carol Deveney</dc:creator>
  <cp:lastModifiedBy>Carol Deveney</cp:lastModifiedBy>
  <cp:revision>1</cp:revision>
  <dcterms:created xsi:type="dcterms:W3CDTF">2021-02-04T16:44:26Z</dcterms:created>
  <dcterms:modified xsi:type="dcterms:W3CDTF">2021-02-04T16:44:46Z</dcterms:modified>
</cp:coreProperties>
</file>