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4"/>
  </p:notesMasterIdLst>
  <p:handoutMasterIdLst>
    <p:handoutMasterId r:id="rId5"/>
  </p:handoutMasterIdLst>
  <p:sldIdLst>
    <p:sldId id="257" r:id="rId2"/>
    <p:sldId id="32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810" autoAdjust="0"/>
  </p:normalViewPr>
  <p:slideViewPr>
    <p:cSldViewPr snapToGrid="0" showGuides="1">
      <p:cViewPr varScale="1">
        <p:scale>
          <a:sx n="101" d="100"/>
          <a:sy n="101" d="100"/>
        </p:scale>
        <p:origin x="150" y="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926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260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758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1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44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730AA-5F65-46EE-9452-BF783D4EB2D1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E8C40-DECF-468F-BFAB-E0D6903D8B07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984B2-AD6B-4ABA-ACBC-4C9455BF4425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1A840E-6733-4875-A789-557EE7BAF842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3882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1053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5215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58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7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2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25BF9-067C-4B03-A99A-18A4869551B8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E348C-C2D5-4AA9-9617-79C3D1CCC6C8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49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9" r:id="rId21"/>
    <p:sldLayoutId id="2147483670" r:id="rId22"/>
    <p:sldLayoutId id="2147483671" r:id="rId23"/>
    <p:sldLayoutId id="2147483672" r:id="rId24"/>
    <p:sldLayoutId id="2147483674" r:id="rId25"/>
    <p:sldLayoutId id="2147483675" r:id="rId26"/>
    <p:sldLayoutId id="2147483676" r:id="rId27"/>
    <p:sldLayoutId id="2147483677" r:id="rId28"/>
    <p:sldLayoutId id="2147483655" r:id="rId29"/>
    <p:sldLayoutId id="2147483678" r:id="rId30"/>
    <p:sldLayoutId id="2147483679" r:id="rId31"/>
    <p:sldLayoutId id="2147483680" r:id="rId32"/>
    <p:sldLayoutId id="2147483653" r:id="rId33"/>
    <p:sldLayoutId id="2147483682" r:id="rId34"/>
    <p:sldLayoutId id="2147483683" r:id="rId35"/>
    <p:sldLayoutId id="2147483685" r:id="rId36"/>
    <p:sldLayoutId id="2147483654" r:id="rId37"/>
    <p:sldLayoutId id="2147483687" r:id="rId38"/>
    <p:sldLayoutId id="2147483689" r:id="rId39"/>
    <p:sldLayoutId id="2147483688" r:id="rId40"/>
    <p:sldLayoutId id="2147483691" r:id="rId41"/>
    <p:sldLayoutId id="2147483692" r:id="rId42"/>
    <p:sldLayoutId id="2147483693" r:id="rId43"/>
    <p:sldLayoutId id="2147483694" r:id="rId44"/>
    <p:sldLayoutId id="2147483696" r:id="rId45"/>
    <p:sldLayoutId id="2147483698" r:id="rId46"/>
    <p:sldLayoutId id="2147483699" r:id="rId47"/>
    <p:sldLayoutId id="2147483700" r:id="rId48"/>
    <p:sldLayoutId id="2147483701" r:id="rId49"/>
    <p:sldLayoutId id="2147483702" r:id="rId5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Assessment Tool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4141559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>
                <a:latin typeface="+mj-lt"/>
              </a:rPr>
              <a:t>Better Value Rail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377834-79F8-41EA-B0AE-C9D9DBFECD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1216" r="1" b="9655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8331A-E352-4BEC-A6F0-EE31E260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6412447"/>
            <a:ext cx="2926080" cy="3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2000">
                <a:solidFill>
                  <a:srgbClr val="FFFFFF">
                    <a:alpha val="8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2000">
              <a:solidFill>
                <a:srgbClr val="FFFFFF">
                  <a:alpha val="80000"/>
                </a:srgb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162340-5B75-4834-BE9F-9DA6D0CAC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26289"/>
              </p:ext>
            </p:extLst>
          </p:nvPr>
        </p:nvGraphicFramePr>
        <p:xfrm>
          <a:off x="786388" y="915397"/>
          <a:ext cx="10619227" cy="5027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9529">
                  <a:extLst>
                    <a:ext uri="{9D8B030D-6E8A-4147-A177-3AD203B41FA5}">
                      <a16:colId xmlns:a16="http://schemas.microsoft.com/office/drawing/2014/main" val="709195976"/>
                    </a:ext>
                  </a:extLst>
                </a:gridCol>
                <a:gridCol w="1224383">
                  <a:extLst>
                    <a:ext uri="{9D8B030D-6E8A-4147-A177-3AD203B41FA5}">
                      <a16:colId xmlns:a16="http://schemas.microsoft.com/office/drawing/2014/main" val="3657015160"/>
                    </a:ext>
                  </a:extLst>
                </a:gridCol>
                <a:gridCol w="2513565">
                  <a:extLst>
                    <a:ext uri="{9D8B030D-6E8A-4147-A177-3AD203B41FA5}">
                      <a16:colId xmlns:a16="http://schemas.microsoft.com/office/drawing/2014/main" val="2783821749"/>
                    </a:ext>
                  </a:extLst>
                </a:gridCol>
                <a:gridCol w="2291750">
                  <a:extLst>
                    <a:ext uri="{9D8B030D-6E8A-4147-A177-3AD203B41FA5}">
                      <a16:colId xmlns:a16="http://schemas.microsoft.com/office/drawing/2014/main" val="965280923"/>
                    </a:ext>
                  </a:extLst>
                </a:gridCol>
              </a:tblGrid>
              <a:tr h="239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Low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Medium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High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extLst>
                  <a:ext uri="{0D108BD9-81ED-4DB2-BD59-A6C34878D82A}">
                    <a16:rowId xmlns:a16="http://schemas.microsoft.com/office/drawing/2014/main" val="594066817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Using established technology, or based on innovation?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All established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Some elements new, or new to rail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Prototype equipment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978718184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Estimated total cost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&lt;£1m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£1m to £5m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&gt;£5m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1702907055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For a new line is the linear distance …?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&lt;5km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5km to 15km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&gt;15km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3935157769"/>
                  </a:ext>
                </a:extLst>
              </a:tr>
              <a:tr h="65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For a new station is the estimated annual usage …?</a:t>
                      </a:r>
                      <a:br>
                        <a:rPr lang="en-CA" sz="1200">
                          <a:effectLst/>
                        </a:rPr>
                      </a:br>
                      <a:r>
                        <a:rPr lang="en-CA" sz="1200">
                          <a:effectLst/>
                        </a:rPr>
                        <a:t>[NB ~68% have at least 100k per annum. Only ~35% have more than 500k per annum]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&lt;100k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100k to 500k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&gt;500k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4077531565"/>
                  </a:ext>
                </a:extLst>
              </a:tr>
              <a:tr h="4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How many parties are involved in promoting the project? [This is entirely made up!]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2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5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Lots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960380458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Will there be interaction with the mainline railway?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None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Interchange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Part of it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633691781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Is the project on an established corridor or new route?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Mothballed line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Old formation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Greenfield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2037187240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Are there SSSI/ancient monuments/AONB etc.?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None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Nearby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In the way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2350462129"/>
                  </a:ext>
                </a:extLst>
              </a:tr>
              <a:tr h="4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Does the route have geological issues, i.e. mining area, floodplain etc.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All solid ground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Some isolated areas of uncertainty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Large areas of floodplain or unknown geology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865231942"/>
                  </a:ext>
                </a:extLst>
              </a:tr>
              <a:tr h="4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Is the transport project independent or part of a larger programme of development?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Independent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Complementary to other planned development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Necessary to permit other development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extLst>
                  <a:ext uri="{0D108BD9-81ED-4DB2-BD59-A6C34878D82A}">
                    <a16:rowId xmlns:a16="http://schemas.microsoft.com/office/drawing/2014/main" val="159504631"/>
                  </a:ext>
                </a:extLst>
              </a:tr>
              <a:tr h="4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Are statutory permissions required?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Local planning consent only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Development Consent Order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Transport and Works Act Order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2308302179"/>
                  </a:ext>
                </a:extLst>
              </a:tr>
              <a:tr h="4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How many people in total will be required to develop and construct?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&lt;5000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500 to 1,000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&gt;1,000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2883472823"/>
                  </a:ext>
                </a:extLst>
              </a:tr>
              <a:tr h="44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Etc…… [how far to go – needs to be a manageable list of indicators rather than all-encompassing]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05" marR="38505" marT="0" marB="0" anchor="ctr"/>
                </a:tc>
                <a:extLst>
                  <a:ext uri="{0D108BD9-81ED-4DB2-BD59-A6C34878D82A}">
                    <a16:rowId xmlns:a16="http://schemas.microsoft.com/office/drawing/2014/main" val="432088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89590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Widescreen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Metropolitan</vt:lpstr>
      <vt:lpstr>Common Assessment Tool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Assessment Tool</dc:title>
  <dc:creator>Carol Deveney</dc:creator>
  <cp:lastModifiedBy>Carol Deveney</cp:lastModifiedBy>
  <cp:revision>1</cp:revision>
  <dcterms:created xsi:type="dcterms:W3CDTF">2021-02-04T16:46:01Z</dcterms:created>
  <dcterms:modified xsi:type="dcterms:W3CDTF">2021-02-04T16:46:06Z</dcterms:modified>
</cp:coreProperties>
</file>