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4"/>
  </p:notesMasterIdLst>
  <p:handoutMasterIdLst>
    <p:handoutMasterId r:id="rId5"/>
  </p:handoutMasterIdLst>
  <p:sldIdLst>
    <p:sldId id="257" r:id="rId2"/>
    <p:sldId id="32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810" autoAdjust="0"/>
  </p:normalViewPr>
  <p:slideViewPr>
    <p:cSldViewPr snapToGrid="0" showGuides="1">
      <p:cViewPr varScale="1">
        <p:scale>
          <a:sx n="101" d="100"/>
          <a:sy n="101" d="100"/>
        </p:scale>
        <p:origin x="150" y="672"/>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2/4/2021</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2/4/2021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3DC2DEF-D2FE-4B45-ABA4-9F153FD1C98A}" type="slidenum">
              <a:rPr lang="en-US" smtClean="0"/>
              <a:pPr/>
              <a:t>‹#›</a:t>
            </a:fld>
            <a:endParaRPr lang="en-US" dirty="0"/>
          </a:p>
        </p:txBody>
      </p:sp>
    </p:spTree>
    <p:extLst>
      <p:ext uri="{BB962C8B-B14F-4D97-AF65-F5344CB8AC3E}">
        <p14:creationId xmlns:p14="http://schemas.microsoft.com/office/powerpoint/2010/main" val="193059268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C2DEF-D2FE-4B45-ABA4-9F153FD1C98A}" type="slidenum">
              <a:rPr lang="en-US" smtClean="0"/>
              <a:pPr/>
              <a:t>‹#›</a:t>
            </a:fld>
            <a:endParaRPr lang="en-US" dirty="0"/>
          </a:p>
        </p:txBody>
      </p:sp>
    </p:spTree>
    <p:extLst>
      <p:ext uri="{BB962C8B-B14F-4D97-AF65-F5344CB8AC3E}">
        <p14:creationId xmlns:p14="http://schemas.microsoft.com/office/powerpoint/2010/main" val="42099260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C2DEF-D2FE-4B45-ABA4-9F153FD1C98A}" type="slidenum">
              <a:rPr lang="en-US" smtClean="0"/>
              <a:pPr/>
              <a:t>‹#›</a:t>
            </a:fld>
            <a:endParaRPr lang="en-US" dirty="0"/>
          </a:p>
        </p:txBody>
      </p:sp>
    </p:spTree>
    <p:extLst>
      <p:ext uri="{BB962C8B-B14F-4D97-AF65-F5344CB8AC3E}">
        <p14:creationId xmlns:p14="http://schemas.microsoft.com/office/powerpoint/2010/main" val="26179758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3041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413844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C2DEF-D2FE-4B45-ABA4-9F153FD1C98A}" type="slidenum">
              <a:rPr lang="en-US" smtClean="0"/>
              <a:t>‹#›</a:t>
            </a:fld>
            <a:endParaRPr lang="en-US" dirty="0"/>
          </a:p>
        </p:txBody>
      </p:sp>
      <p:sp>
        <p:nvSpPr>
          <p:cNvPr id="7" name="Rectangle 6">
            <a:extLst>
              <a:ext uri="{FF2B5EF4-FFF2-40B4-BE49-F238E27FC236}">
                <a16:creationId xmlns:a16="http://schemas.microsoft.com/office/drawing/2014/main" id="{360730AA-5F65-46EE-9452-BF783D4EB2D1}"/>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49E8C40-DECF-468F-BFAB-E0D6903D8B07}"/>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D6984B2-AD6B-4ABA-ACBC-4C9455BF4425}"/>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B1A840E-6733-4875-A789-557EE7BAF842}"/>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109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DC2DEF-D2FE-4B45-ABA4-9F153FD1C98A}" type="slidenum">
              <a:rPr lang="en-US" smtClean="0"/>
              <a:pPr/>
              <a:t>‹#›</a:t>
            </a:fld>
            <a:endParaRPr lang="en-US" dirty="0"/>
          </a:p>
        </p:txBody>
      </p:sp>
    </p:spTree>
    <p:extLst>
      <p:ext uri="{BB962C8B-B14F-4D97-AF65-F5344CB8AC3E}">
        <p14:creationId xmlns:p14="http://schemas.microsoft.com/office/powerpoint/2010/main" val="362183882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DC2DEF-D2FE-4B45-ABA4-9F153FD1C98A}" type="slidenum">
              <a:rPr lang="en-US" smtClean="0"/>
              <a:pPr/>
              <a:t>‹#›</a:t>
            </a:fld>
            <a:endParaRPr lang="en-US" dirty="0"/>
          </a:p>
        </p:txBody>
      </p:sp>
    </p:spTree>
    <p:extLst>
      <p:ext uri="{BB962C8B-B14F-4D97-AF65-F5344CB8AC3E}">
        <p14:creationId xmlns:p14="http://schemas.microsoft.com/office/powerpoint/2010/main" val="549510534"/>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DC2DEF-D2FE-4B45-ABA4-9F153FD1C98A}" type="slidenum">
              <a:rPr lang="en-US" smtClean="0"/>
              <a:pPr/>
              <a:t>‹#›</a:t>
            </a:fld>
            <a:endParaRPr lang="en-US" dirty="0"/>
          </a:p>
        </p:txBody>
      </p:sp>
    </p:spTree>
    <p:extLst>
      <p:ext uri="{BB962C8B-B14F-4D97-AF65-F5344CB8AC3E}">
        <p14:creationId xmlns:p14="http://schemas.microsoft.com/office/powerpoint/2010/main" val="217815215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DC2DEF-D2FE-4B45-ABA4-9F153FD1C98A}" type="slidenum">
              <a:rPr lang="en-US" smtClean="0"/>
              <a:pPr/>
              <a:t>‹#›</a:t>
            </a:fld>
            <a:endParaRPr lang="en-US" dirty="0"/>
          </a:p>
        </p:txBody>
      </p:sp>
    </p:spTree>
    <p:extLst>
      <p:ext uri="{BB962C8B-B14F-4D97-AF65-F5344CB8AC3E}">
        <p14:creationId xmlns:p14="http://schemas.microsoft.com/office/powerpoint/2010/main" val="1886358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3DC2DEF-D2FE-4B45-ABA4-9F153FD1C98A}" type="slidenum">
              <a:rPr lang="en-US" smtClean="0"/>
              <a:t>‹#›</a:t>
            </a:fld>
            <a:endParaRPr lang="en-US" dirty="0"/>
          </a:p>
        </p:txBody>
      </p:sp>
    </p:spTree>
    <p:extLst>
      <p:ext uri="{BB962C8B-B14F-4D97-AF65-F5344CB8AC3E}">
        <p14:creationId xmlns:p14="http://schemas.microsoft.com/office/powerpoint/2010/main" val="206667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2/4/2021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3DC2DEF-D2FE-4B45-ABA4-9F153FD1C98A}" type="slidenum">
              <a:rPr lang="en-US" smtClean="0"/>
              <a:t>‹#›</a:t>
            </a:fld>
            <a:endParaRPr lang="en-US" dirty="0"/>
          </a:p>
        </p:txBody>
      </p:sp>
    </p:spTree>
    <p:extLst>
      <p:ext uri="{BB962C8B-B14F-4D97-AF65-F5344CB8AC3E}">
        <p14:creationId xmlns:p14="http://schemas.microsoft.com/office/powerpoint/2010/main" val="285292168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2/4/2021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3DC2DEF-D2FE-4B45-ABA4-9F153FD1C98A}" type="slidenum">
              <a:rPr lang="en-US" smtClean="0"/>
              <a:pPr/>
              <a:t>‹#›</a:t>
            </a:fld>
            <a:endParaRPr lang="en-US" dirty="0"/>
          </a:p>
        </p:txBody>
      </p:sp>
      <p:sp>
        <p:nvSpPr>
          <p:cNvPr id="7" name="Rectangle 6">
            <a:extLst>
              <a:ext uri="{FF2B5EF4-FFF2-40B4-BE49-F238E27FC236}">
                <a16:creationId xmlns:a16="http://schemas.microsoft.com/office/drawing/2014/main" id="{4FA25BF9-067C-4B03-A99A-18A4869551B8}"/>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00E348C-C2D5-4AA9-9617-79C3D1CCC6C8}"/>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24137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649" r:id="rId13"/>
    <p:sldLayoutId id="2147483661" r:id="rId14"/>
    <p:sldLayoutId id="2147483662" r:id="rId15"/>
    <p:sldLayoutId id="2147483663" r:id="rId16"/>
    <p:sldLayoutId id="2147483664" r:id="rId17"/>
    <p:sldLayoutId id="2147483665" r:id="rId18"/>
    <p:sldLayoutId id="2147483666" r:id="rId19"/>
    <p:sldLayoutId id="2147483667" r:id="rId20"/>
    <p:sldLayoutId id="2147483669" r:id="rId21"/>
    <p:sldLayoutId id="2147483670" r:id="rId22"/>
    <p:sldLayoutId id="2147483671" r:id="rId23"/>
    <p:sldLayoutId id="2147483672" r:id="rId24"/>
    <p:sldLayoutId id="2147483674" r:id="rId25"/>
    <p:sldLayoutId id="2147483675" r:id="rId26"/>
    <p:sldLayoutId id="2147483676" r:id="rId27"/>
    <p:sldLayoutId id="2147483677" r:id="rId28"/>
    <p:sldLayoutId id="2147483655" r:id="rId29"/>
    <p:sldLayoutId id="2147483678" r:id="rId30"/>
    <p:sldLayoutId id="2147483679" r:id="rId31"/>
    <p:sldLayoutId id="2147483680" r:id="rId32"/>
    <p:sldLayoutId id="2147483653" r:id="rId33"/>
    <p:sldLayoutId id="2147483682" r:id="rId34"/>
    <p:sldLayoutId id="2147483683" r:id="rId35"/>
    <p:sldLayoutId id="2147483685" r:id="rId36"/>
    <p:sldLayoutId id="2147483654" r:id="rId37"/>
    <p:sldLayoutId id="2147483687" r:id="rId38"/>
    <p:sldLayoutId id="2147483689" r:id="rId39"/>
    <p:sldLayoutId id="2147483688" r:id="rId40"/>
    <p:sldLayoutId id="2147483691" r:id="rId41"/>
    <p:sldLayoutId id="2147483692" r:id="rId42"/>
    <p:sldLayoutId id="2147483693" r:id="rId43"/>
    <p:sldLayoutId id="2147483694" r:id="rId44"/>
    <p:sldLayoutId id="2147483696" r:id="rId45"/>
    <p:sldLayoutId id="2147483698" r:id="rId46"/>
    <p:sldLayoutId id="2147483699" r:id="rId47"/>
    <p:sldLayoutId id="2147483700" r:id="rId48"/>
    <p:sldLayoutId id="2147483701" r:id="rId49"/>
    <p:sldLayoutId id="2147483702" r:id="rId50"/>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03504" y="770467"/>
            <a:ext cx="4205568" cy="3352800"/>
          </a:xfrm>
        </p:spPr>
        <p:txBody>
          <a:bodyPr vert="horz" lIns="91440" tIns="45720" rIns="91440" bIns="45720" rtlCol="0" anchor="b">
            <a:normAutofit/>
          </a:bodyPr>
          <a:lstStyle/>
          <a:p>
            <a:pPr>
              <a:lnSpc>
                <a:spcPct val="80000"/>
              </a:lnSpc>
            </a:pPr>
            <a:r>
              <a:rPr lang="en-US" sz="6100" kern="1200" spc="-120" baseline="0" dirty="0">
                <a:solidFill>
                  <a:srgbClr val="FFFFFF"/>
                </a:solidFill>
                <a:latin typeface="+mj-lt"/>
                <a:ea typeface="+mj-ea"/>
                <a:cs typeface="+mj-cs"/>
              </a:rPr>
              <a:t>Pause or proceed plan</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667512" y="4206876"/>
            <a:ext cx="4141559" cy="1645920"/>
          </a:xfrm>
        </p:spPr>
        <p:txBody>
          <a:bodyPr vert="horz" lIns="91440" tIns="45720" rIns="91440" bIns="45720" rtlCol="0">
            <a:normAutofit/>
          </a:bodyPr>
          <a:lstStyle/>
          <a:p>
            <a:r>
              <a:rPr lang="en-US" sz="2800">
                <a:latin typeface="+mj-lt"/>
              </a:rPr>
              <a:t>Better Value Rail </a:t>
            </a:r>
          </a:p>
        </p:txBody>
      </p:sp>
      <p:sp>
        <p:nvSpPr>
          <p:cNvPr id="14" name="Rectangle 13">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A2377834-79F8-41EA-B0AE-C9D9DBFECD19}"/>
              </a:ext>
            </a:extLst>
          </p:cNvPr>
          <p:cNvPicPr>
            <a:picLocks noGrp="1" noChangeAspect="1"/>
          </p:cNvPicPr>
          <p:nvPr>
            <p:ph type="pic" sz="quarter" idx="10"/>
          </p:nvPr>
        </p:nvPicPr>
        <p:blipFill rotWithShape="1">
          <a:blip r:embed="rId2"/>
          <a:srcRect t="11216" r="1" b="9655"/>
          <a:stretch/>
        </p:blipFill>
        <p:spPr>
          <a:xfrm>
            <a:off x="6096000" y="629265"/>
            <a:ext cx="5452536" cy="5585271"/>
          </a:xfrm>
          <a:prstGeom prst="rect">
            <a:avLst/>
          </a:prstGeom>
        </p:spPr>
      </p:pic>
    </p:spTree>
    <p:extLst>
      <p:ext uri="{BB962C8B-B14F-4D97-AF65-F5344CB8AC3E}">
        <p14:creationId xmlns:p14="http://schemas.microsoft.com/office/powerpoint/2010/main" val="149549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1C8331A-E352-4BEC-A6F0-EE31E2607488}"/>
              </a:ext>
            </a:extLst>
          </p:cNvPr>
          <p:cNvSpPr>
            <a:spLocks noGrp="1"/>
          </p:cNvSpPr>
          <p:nvPr>
            <p:ph type="sldNum" sz="quarter" idx="12"/>
          </p:nvPr>
        </p:nvSpPr>
        <p:spPr>
          <a:xfrm>
            <a:off x="8763926" y="6412447"/>
            <a:ext cx="2926080" cy="370850"/>
          </a:xfrm>
        </p:spPr>
        <p:txBody>
          <a:bodyPr vert="horz" lIns="91440" tIns="45720" rIns="91440" bIns="45720" rtlCol="0" anchor="ctr">
            <a:normAutofit/>
          </a:bodyPr>
          <a:lstStyle/>
          <a:p>
            <a:pPr>
              <a:lnSpc>
                <a:spcPct val="90000"/>
              </a:lnSpc>
              <a:spcAft>
                <a:spcPts val="600"/>
              </a:spcAft>
            </a:pPr>
            <a:fld id="{03DC2DEF-D2FE-4B45-ABA4-9F153FD1C98A}" type="slidenum">
              <a:rPr lang="en-US" sz="2000">
                <a:solidFill>
                  <a:srgbClr val="FFFFFF">
                    <a:alpha val="80000"/>
                  </a:srgbClr>
                </a:solidFill>
              </a:rPr>
              <a:pPr>
                <a:lnSpc>
                  <a:spcPct val="90000"/>
                </a:lnSpc>
                <a:spcAft>
                  <a:spcPts val="600"/>
                </a:spcAft>
              </a:pPr>
              <a:t>2</a:t>
            </a:fld>
            <a:endParaRPr lang="en-US" sz="2000">
              <a:solidFill>
                <a:srgbClr val="FFFFFF">
                  <a:alpha val="80000"/>
                </a:srgbClr>
              </a:solidFill>
            </a:endParaRPr>
          </a:p>
        </p:txBody>
      </p:sp>
      <p:graphicFrame>
        <p:nvGraphicFramePr>
          <p:cNvPr id="4" name="Table 3">
            <a:extLst>
              <a:ext uri="{FF2B5EF4-FFF2-40B4-BE49-F238E27FC236}">
                <a16:creationId xmlns:a16="http://schemas.microsoft.com/office/drawing/2014/main" id="{2B19676B-2D6E-4E04-BC25-6B8D1517800E}"/>
              </a:ext>
            </a:extLst>
          </p:cNvPr>
          <p:cNvGraphicFramePr>
            <a:graphicFrameLocks noGrp="1"/>
          </p:cNvGraphicFramePr>
          <p:nvPr>
            <p:extLst>
              <p:ext uri="{D42A27DB-BD31-4B8C-83A1-F6EECF244321}">
                <p14:modId xmlns:p14="http://schemas.microsoft.com/office/powerpoint/2010/main" val="282692097"/>
              </p:ext>
            </p:extLst>
          </p:nvPr>
        </p:nvGraphicFramePr>
        <p:xfrm>
          <a:off x="1035492" y="796978"/>
          <a:ext cx="10121018" cy="5522244"/>
        </p:xfrm>
        <a:graphic>
          <a:graphicData uri="http://schemas.openxmlformats.org/drawingml/2006/table">
            <a:tbl>
              <a:tblPr firstRow="1" firstCol="1" bandRow="1">
                <a:tableStyleId>{5C22544A-7EE6-4342-B048-85BDC9FD1C3A}</a:tableStyleId>
              </a:tblPr>
              <a:tblGrid>
                <a:gridCol w="2747041">
                  <a:extLst>
                    <a:ext uri="{9D8B030D-6E8A-4147-A177-3AD203B41FA5}">
                      <a16:colId xmlns:a16="http://schemas.microsoft.com/office/drawing/2014/main" val="3335786749"/>
                    </a:ext>
                  </a:extLst>
                </a:gridCol>
                <a:gridCol w="3697186">
                  <a:extLst>
                    <a:ext uri="{9D8B030D-6E8A-4147-A177-3AD203B41FA5}">
                      <a16:colId xmlns:a16="http://schemas.microsoft.com/office/drawing/2014/main" val="2380607842"/>
                    </a:ext>
                  </a:extLst>
                </a:gridCol>
                <a:gridCol w="3676791">
                  <a:extLst>
                    <a:ext uri="{9D8B030D-6E8A-4147-A177-3AD203B41FA5}">
                      <a16:colId xmlns:a16="http://schemas.microsoft.com/office/drawing/2014/main" val="4141596948"/>
                    </a:ext>
                  </a:extLst>
                </a:gridCol>
              </a:tblGrid>
              <a:tr h="406500">
                <a:tc>
                  <a:txBody>
                    <a:bodyPr/>
                    <a:lstStyle/>
                    <a:p>
                      <a:pPr>
                        <a:lnSpc>
                          <a:spcPct val="120000"/>
                        </a:lnSpc>
                        <a:spcBef>
                          <a:spcPts val="600"/>
                        </a:spcBef>
                        <a:spcAft>
                          <a:spcPts val="600"/>
                        </a:spcAft>
                      </a:pPr>
                      <a:r>
                        <a:rPr lang="en-GB" sz="800">
                          <a:effectLst/>
                        </a:rPr>
                        <a:t>Step</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Guidance Notes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Action </a:t>
                      </a:r>
                      <a:endParaRPr lang="en-CA" sz="800">
                        <a:effectLst/>
                      </a:endParaRPr>
                    </a:p>
                    <a:p>
                      <a:pPr>
                        <a:lnSpc>
                          <a:spcPct val="120000"/>
                        </a:lnSpc>
                        <a:spcBef>
                          <a:spcPts val="600"/>
                        </a:spcBef>
                        <a:spcAft>
                          <a:spcPts val="600"/>
                        </a:spcAft>
                      </a:pPr>
                      <a:r>
                        <a:rPr lang="en-GB" sz="800">
                          <a:effectLst/>
                        </a:rPr>
                        <a:t>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extLst>
                  <a:ext uri="{0D108BD9-81ED-4DB2-BD59-A6C34878D82A}">
                    <a16:rowId xmlns:a16="http://schemas.microsoft.com/office/drawing/2014/main" val="2963049443"/>
                  </a:ext>
                </a:extLst>
              </a:tr>
              <a:tr h="2617745">
                <a:tc>
                  <a:txBody>
                    <a:bodyPr/>
                    <a:lstStyle/>
                    <a:p>
                      <a:pPr>
                        <a:lnSpc>
                          <a:spcPct val="120000"/>
                        </a:lnSpc>
                        <a:spcBef>
                          <a:spcPts val="600"/>
                        </a:spcBef>
                        <a:spcAft>
                          <a:spcPts val="600"/>
                        </a:spcAft>
                      </a:pPr>
                      <a:r>
                        <a:rPr lang="en-GB" sz="800">
                          <a:effectLst/>
                        </a:rPr>
                        <a:t>Step 1: </a:t>
                      </a:r>
                      <a:endParaRPr lang="en-CA" sz="800">
                        <a:effectLst/>
                      </a:endParaRPr>
                    </a:p>
                    <a:p>
                      <a:pPr>
                        <a:lnSpc>
                          <a:spcPct val="120000"/>
                        </a:lnSpc>
                        <a:spcBef>
                          <a:spcPts val="600"/>
                        </a:spcBef>
                        <a:spcAft>
                          <a:spcPts val="600"/>
                        </a:spcAft>
                      </a:pPr>
                      <a:r>
                        <a:rPr lang="en-GB" sz="800">
                          <a:effectLst/>
                        </a:rPr>
                        <a:t>Why might you have to consider stopping this idea from progressing? </a:t>
                      </a:r>
                      <a:endParaRPr lang="en-CA" sz="800">
                        <a:effectLst/>
                      </a:endParaRPr>
                    </a:p>
                    <a:p>
                      <a:pPr>
                        <a:lnSpc>
                          <a:spcPct val="120000"/>
                        </a:lnSpc>
                        <a:spcBef>
                          <a:spcPts val="600"/>
                        </a:spcBef>
                        <a:spcAft>
                          <a:spcPts val="600"/>
                        </a:spcAft>
                      </a:pPr>
                      <a:r>
                        <a:rPr lang="en-GB" sz="800">
                          <a:effectLst/>
                        </a:rPr>
                        <a:t>Explain why this idea should not be taken any further.</a:t>
                      </a:r>
                      <a:endParaRPr lang="en-CA" sz="800">
                        <a:effectLst/>
                      </a:endParaRPr>
                    </a:p>
                    <a:p>
                      <a:pPr>
                        <a:lnSpc>
                          <a:spcPct val="120000"/>
                        </a:lnSpc>
                        <a:spcBef>
                          <a:spcPts val="600"/>
                        </a:spcBef>
                        <a:spcAft>
                          <a:spcPts val="600"/>
                        </a:spcAft>
                      </a:pPr>
                      <a:r>
                        <a:rPr lang="en-GB" sz="800">
                          <a:effectLst/>
                        </a:rPr>
                        <a:t>Plan this at the beginning and don’t wait until things have gone awry. </a:t>
                      </a:r>
                      <a:endParaRPr lang="en-CA" sz="800">
                        <a:effectLst/>
                      </a:endParaRPr>
                    </a:p>
                    <a:p>
                      <a:pPr>
                        <a:lnSpc>
                          <a:spcPct val="120000"/>
                        </a:lnSpc>
                        <a:spcBef>
                          <a:spcPts val="600"/>
                        </a:spcBef>
                        <a:spcAft>
                          <a:spcPts val="600"/>
                        </a:spcAft>
                      </a:pPr>
                      <a:r>
                        <a:rPr lang="en-GB" sz="800">
                          <a:effectLst/>
                        </a:rPr>
                        <a:t>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Reasons could include:</a:t>
                      </a:r>
                      <a:endParaRPr lang="en-CA" sz="800">
                        <a:effectLst/>
                      </a:endParaRPr>
                    </a:p>
                    <a:p>
                      <a:pPr>
                        <a:lnSpc>
                          <a:spcPct val="120000"/>
                        </a:lnSpc>
                        <a:spcBef>
                          <a:spcPts val="600"/>
                        </a:spcBef>
                        <a:spcAft>
                          <a:spcPts val="600"/>
                        </a:spcAft>
                      </a:pPr>
                      <a:r>
                        <a:rPr lang="en-GB" sz="800">
                          <a:effectLst/>
                        </a:rPr>
                        <a:t>This idea would not meet the strategic objectives.</a:t>
                      </a:r>
                      <a:endParaRPr lang="en-CA" sz="800">
                        <a:effectLst/>
                      </a:endParaRPr>
                    </a:p>
                    <a:p>
                      <a:pPr>
                        <a:lnSpc>
                          <a:spcPct val="120000"/>
                        </a:lnSpc>
                        <a:spcBef>
                          <a:spcPts val="600"/>
                        </a:spcBef>
                        <a:spcAft>
                          <a:spcPts val="600"/>
                        </a:spcAft>
                      </a:pPr>
                      <a:r>
                        <a:rPr lang="en-GB" sz="800">
                          <a:effectLst/>
                        </a:rPr>
                        <a:t>The strategic objectives have changed due to [x reason] and the idea no longer merits investment.</a:t>
                      </a:r>
                      <a:endParaRPr lang="en-CA" sz="800">
                        <a:effectLst/>
                      </a:endParaRPr>
                    </a:p>
                    <a:p>
                      <a:pPr>
                        <a:lnSpc>
                          <a:spcPct val="120000"/>
                        </a:lnSpc>
                        <a:spcBef>
                          <a:spcPts val="600"/>
                        </a:spcBef>
                        <a:spcAft>
                          <a:spcPts val="600"/>
                        </a:spcAft>
                      </a:pPr>
                      <a:r>
                        <a:rPr lang="en-GB" sz="800">
                          <a:effectLst/>
                        </a:rPr>
                        <a:t>The business case criteria and Value for Money Assessments are unlikely to be met.</a:t>
                      </a:r>
                      <a:endParaRPr lang="en-CA" sz="800">
                        <a:effectLst/>
                      </a:endParaRPr>
                    </a:p>
                    <a:p>
                      <a:pPr>
                        <a:lnSpc>
                          <a:spcPct val="120000"/>
                        </a:lnSpc>
                        <a:spcBef>
                          <a:spcPts val="600"/>
                        </a:spcBef>
                        <a:spcAft>
                          <a:spcPts val="600"/>
                        </a:spcAft>
                      </a:pPr>
                      <a:r>
                        <a:rPr lang="en-GB" sz="800">
                          <a:effectLst/>
                        </a:rPr>
                        <a:t>The law has changed and this cannot be delivered.</a:t>
                      </a:r>
                      <a:endParaRPr lang="en-CA" sz="800">
                        <a:effectLst/>
                      </a:endParaRPr>
                    </a:p>
                    <a:p>
                      <a:pPr>
                        <a:lnSpc>
                          <a:spcPct val="120000"/>
                        </a:lnSpc>
                        <a:spcBef>
                          <a:spcPts val="600"/>
                        </a:spcBef>
                        <a:spcAft>
                          <a:spcPts val="600"/>
                        </a:spcAft>
                      </a:pPr>
                      <a:r>
                        <a:rPr lang="en-GB" sz="800">
                          <a:effectLst/>
                        </a:rPr>
                        <a:t>There is an affordability constraint and the idea cannot be taken further without funding.</a:t>
                      </a:r>
                      <a:endParaRPr lang="en-CA" sz="800">
                        <a:effectLst/>
                      </a:endParaRPr>
                    </a:p>
                    <a:p>
                      <a:pPr>
                        <a:lnSpc>
                          <a:spcPct val="120000"/>
                        </a:lnSpc>
                        <a:spcBef>
                          <a:spcPts val="600"/>
                        </a:spcBef>
                        <a:spcAft>
                          <a:spcPts val="600"/>
                        </a:spcAft>
                      </a:pPr>
                      <a:r>
                        <a:rPr lang="en-GB" sz="800">
                          <a:effectLst/>
                        </a:rPr>
                        <a:t>There is a fundamental issue preventing this being delivered. Until that changes this idea cannot be progressed further. </a:t>
                      </a:r>
                      <a:endParaRPr lang="en-CA" sz="800">
                        <a:effectLst/>
                      </a:endParaRPr>
                    </a:p>
                    <a:p>
                      <a:pPr>
                        <a:lnSpc>
                          <a:spcPct val="120000"/>
                        </a:lnSpc>
                        <a:spcBef>
                          <a:spcPts val="600"/>
                        </a:spcBef>
                        <a:spcAft>
                          <a:spcPts val="600"/>
                        </a:spcAft>
                      </a:pPr>
                      <a:r>
                        <a:rPr lang="en-GB" sz="800">
                          <a:effectLst/>
                        </a:rPr>
                        <a:t>There is lack of local / political support.</a:t>
                      </a:r>
                      <a:r>
                        <a:rPr lang="en-US" sz="800">
                          <a:effectLst/>
                        </a:rPr>
                        <a:t> Stakeholders can be crucial to getting a project over the line, however, sometimes we have to do things that are not popular.  This will depend on the project objectives</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Agree what the reasons are and document them here in plain English.</a:t>
                      </a:r>
                      <a:endParaRPr lang="en-CA" sz="800">
                        <a:effectLst/>
                      </a:endParaRPr>
                    </a:p>
                    <a:p>
                      <a:pPr>
                        <a:lnSpc>
                          <a:spcPct val="120000"/>
                        </a:lnSpc>
                        <a:spcBef>
                          <a:spcPts val="600"/>
                        </a:spcBef>
                        <a:spcAft>
                          <a:spcPts val="600"/>
                        </a:spcAft>
                      </a:pPr>
                      <a:r>
                        <a:rPr lang="en-GB" sz="800">
                          <a:effectLst/>
                        </a:rPr>
                        <a:t>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extLst>
                  <a:ext uri="{0D108BD9-81ED-4DB2-BD59-A6C34878D82A}">
                    <a16:rowId xmlns:a16="http://schemas.microsoft.com/office/drawing/2014/main" val="2084556131"/>
                  </a:ext>
                </a:extLst>
              </a:tr>
              <a:tr h="544702">
                <a:tc>
                  <a:txBody>
                    <a:bodyPr/>
                    <a:lstStyle/>
                    <a:p>
                      <a:pPr>
                        <a:lnSpc>
                          <a:spcPct val="120000"/>
                        </a:lnSpc>
                        <a:spcBef>
                          <a:spcPts val="600"/>
                        </a:spcBef>
                        <a:spcAft>
                          <a:spcPts val="600"/>
                        </a:spcAft>
                      </a:pPr>
                      <a:r>
                        <a:rPr lang="en-GB" sz="800">
                          <a:effectLst/>
                        </a:rPr>
                        <a:t>Step 2 What</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Identify what you would have to do as a group if you had to implement an exit from your idea.</a:t>
                      </a:r>
                      <a:endParaRPr lang="en-CA" sz="800">
                        <a:effectLst/>
                      </a:endParaRPr>
                    </a:p>
                    <a:p>
                      <a:pPr>
                        <a:lnSpc>
                          <a:spcPct val="120000"/>
                        </a:lnSpc>
                        <a:spcBef>
                          <a:spcPts val="600"/>
                        </a:spcBef>
                        <a:spcAft>
                          <a:spcPts val="600"/>
                        </a:spcAft>
                      </a:pPr>
                      <a:r>
                        <a:rPr lang="en-GB" sz="800">
                          <a:effectLst/>
                        </a:rPr>
                        <a:t>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Discuss and agree everyone’s accountabilities and roles. This discussion is easier in advance when relationships are not strained by live challenges to the idea.</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extLst>
                  <a:ext uri="{0D108BD9-81ED-4DB2-BD59-A6C34878D82A}">
                    <a16:rowId xmlns:a16="http://schemas.microsoft.com/office/drawing/2014/main" val="1214924876"/>
                  </a:ext>
                </a:extLst>
              </a:tr>
              <a:tr h="291331">
                <a:tc>
                  <a:txBody>
                    <a:bodyPr/>
                    <a:lstStyle/>
                    <a:p>
                      <a:pPr>
                        <a:lnSpc>
                          <a:spcPct val="120000"/>
                        </a:lnSpc>
                        <a:spcBef>
                          <a:spcPts val="600"/>
                        </a:spcBef>
                        <a:spcAft>
                          <a:spcPts val="600"/>
                        </a:spcAft>
                      </a:pPr>
                      <a:r>
                        <a:rPr lang="en-GB" sz="800">
                          <a:effectLst/>
                        </a:rPr>
                        <a:t>Step 3 Who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Agree the RACI for the Pause or Proceed Plan</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Who needs to write Pause or Proceed Plan and who will implement it when it needs to happen. Do you need any help, resources or support?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extLst>
                  <a:ext uri="{0D108BD9-81ED-4DB2-BD59-A6C34878D82A}">
                    <a16:rowId xmlns:a16="http://schemas.microsoft.com/office/drawing/2014/main" val="1228464874"/>
                  </a:ext>
                </a:extLst>
              </a:tr>
              <a:tr h="544702">
                <a:tc>
                  <a:txBody>
                    <a:bodyPr/>
                    <a:lstStyle/>
                    <a:p>
                      <a:pPr>
                        <a:lnSpc>
                          <a:spcPct val="120000"/>
                        </a:lnSpc>
                        <a:spcBef>
                          <a:spcPts val="600"/>
                        </a:spcBef>
                        <a:spcAft>
                          <a:spcPts val="600"/>
                        </a:spcAft>
                      </a:pPr>
                      <a:r>
                        <a:rPr lang="en-GB" sz="800">
                          <a:effectLst/>
                        </a:rPr>
                        <a:t>Step 4 When</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When to check that your strategic objectives are still fit for purpose.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Check at all decision-making stages or any external events that might impact or sooner.</a:t>
                      </a:r>
                      <a:endParaRPr lang="en-CA" sz="800">
                        <a:effectLst/>
                      </a:endParaRPr>
                    </a:p>
                    <a:p>
                      <a:pPr>
                        <a:lnSpc>
                          <a:spcPct val="120000"/>
                        </a:lnSpc>
                        <a:spcBef>
                          <a:spcPts val="600"/>
                        </a:spcBef>
                        <a:spcAft>
                          <a:spcPts val="600"/>
                        </a:spcAft>
                      </a:pPr>
                      <a:r>
                        <a:rPr lang="en-GB" sz="800">
                          <a:effectLst/>
                        </a:rPr>
                        <a:t>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extLst>
                  <a:ext uri="{0D108BD9-81ED-4DB2-BD59-A6C34878D82A}">
                    <a16:rowId xmlns:a16="http://schemas.microsoft.com/office/drawing/2014/main" val="2031370057"/>
                  </a:ext>
                </a:extLst>
              </a:tr>
              <a:tr h="429533">
                <a:tc>
                  <a:txBody>
                    <a:bodyPr/>
                    <a:lstStyle/>
                    <a:p>
                      <a:pPr>
                        <a:lnSpc>
                          <a:spcPct val="120000"/>
                        </a:lnSpc>
                        <a:spcBef>
                          <a:spcPts val="600"/>
                        </a:spcBef>
                        <a:spcAft>
                          <a:spcPts val="600"/>
                        </a:spcAft>
                      </a:pPr>
                      <a:r>
                        <a:rPr lang="en-GB" sz="800">
                          <a:effectLst/>
                        </a:rPr>
                        <a:t>Step 5 Why?</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Consider and document what would happen if you do nothing and what are the implications of doing nothing?</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‘Do nothing’ has to be considered as an option in the Strategic Outline Business Case. That is snot to say you should do nothing rather that you should consider the consequences and impacts of doing nothing.</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extLst>
                  <a:ext uri="{0D108BD9-81ED-4DB2-BD59-A6C34878D82A}">
                    <a16:rowId xmlns:a16="http://schemas.microsoft.com/office/drawing/2014/main" val="1915934842"/>
                  </a:ext>
                </a:extLst>
              </a:tr>
              <a:tr h="429533">
                <a:tc>
                  <a:txBody>
                    <a:bodyPr/>
                    <a:lstStyle/>
                    <a:p>
                      <a:pPr>
                        <a:lnSpc>
                          <a:spcPct val="120000"/>
                        </a:lnSpc>
                        <a:spcBef>
                          <a:spcPts val="600"/>
                        </a:spcBef>
                        <a:spcAft>
                          <a:spcPts val="600"/>
                        </a:spcAft>
                      </a:pPr>
                      <a:r>
                        <a:rPr lang="en-GB" sz="800">
                          <a:effectLst/>
                        </a:rPr>
                        <a:t>Step 5 How?</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Discuss, agree and document ow will you action this plan?</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tc>
                  <a:txBody>
                    <a:bodyPr/>
                    <a:lstStyle/>
                    <a:p>
                      <a:pPr>
                        <a:lnSpc>
                          <a:spcPct val="120000"/>
                        </a:lnSpc>
                        <a:spcBef>
                          <a:spcPts val="600"/>
                        </a:spcBef>
                        <a:spcAft>
                          <a:spcPts val="600"/>
                        </a:spcAft>
                      </a:pPr>
                      <a:r>
                        <a:rPr lang="en-GB" sz="800">
                          <a:effectLst/>
                        </a:rPr>
                        <a:t>Who needs to lead on saying pause or proceed? Develop some terms of reference around that if is a group decision. If you pause with a plan to restart take all the necessary steps to make sure that can easily be done. </a:t>
                      </a:r>
                      <a:endParaRPr lang="en-CA" sz="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1766" marR="11766" marT="0" marB="0"/>
                </a:tc>
                <a:extLst>
                  <a:ext uri="{0D108BD9-81ED-4DB2-BD59-A6C34878D82A}">
                    <a16:rowId xmlns:a16="http://schemas.microsoft.com/office/drawing/2014/main" val="421567460"/>
                  </a:ext>
                </a:extLst>
              </a:tr>
            </a:tbl>
          </a:graphicData>
        </a:graphic>
      </p:graphicFrame>
    </p:spTree>
    <p:extLst>
      <p:ext uri="{BB962C8B-B14F-4D97-AF65-F5344CB8AC3E}">
        <p14:creationId xmlns:p14="http://schemas.microsoft.com/office/powerpoint/2010/main" val="200289590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Words>
  <Application>Microsoft Office PowerPoint</Application>
  <PresentationFormat>Widescreen</PresentationFormat>
  <Paragraphs>39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Metropolitan</vt:lpstr>
      <vt:lpstr>Pause or proceed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Pause or proceed plan</dc:title>
  <dc:creator>Carol Deveney</dc:creator>
  <cp:lastModifiedBy>Carol Deveney</cp:lastModifiedBy>
  <cp:revision>1</cp:revision>
  <dcterms:created xsi:type="dcterms:W3CDTF">2021-02-04T16:48:45Z</dcterms:created>
  <dcterms:modified xsi:type="dcterms:W3CDTF">2021-02-04T16:48:56Z</dcterms:modified>
</cp:coreProperties>
</file>